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97" r:id="rId3"/>
    <p:sldId id="273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5" r:id="rId14"/>
    <p:sldId id="286" r:id="rId15"/>
    <p:sldId id="298" r:id="rId16"/>
    <p:sldId id="288" r:id="rId17"/>
    <p:sldId id="299" r:id="rId18"/>
    <p:sldId id="290" r:id="rId19"/>
    <p:sldId id="300" r:id="rId20"/>
    <p:sldId id="294" r:id="rId21"/>
    <p:sldId id="296" r:id="rId2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21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Atelier 3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La concordance des temps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86A3748-466D-4FF8-8EAD-E2ED20BFE2D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121"/>
          <a:stretch/>
        </p:blipFill>
        <p:spPr>
          <a:xfrm>
            <a:off x="0" y="0"/>
            <a:ext cx="812677" cy="922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0921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Phrase 2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F67D6D98-A1E4-4CC9-9006-CE264F82F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5799" y="2449902"/>
            <a:ext cx="8596668" cy="2774689"/>
          </a:xfrm>
        </p:spPr>
        <p:txBody>
          <a:bodyPr>
            <a:normAutofit/>
          </a:bodyPr>
          <a:lstStyle/>
          <a:p>
            <a:r>
              <a:rPr lang="fr-FR" sz="4400" dirty="0"/>
              <a:t>Au moment où le courant a été coupé, j’ai sursauté.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815E0235-8796-4C00-B5F7-2187C979436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562" b="50418"/>
          <a:stretch/>
        </p:blipFill>
        <p:spPr>
          <a:xfrm>
            <a:off x="0" y="445982"/>
            <a:ext cx="474133" cy="561551"/>
          </a:xfrm>
          <a:prstGeom prst="rect">
            <a:avLst/>
          </a:prstGeom>
        </p:spPr>
      </p:pic>
      <p:grpSp>
        <p:nvGrpSpPr>
          <p:cNvPr id="22" name="Groupe 21">
            <a:extLst>
              <a:ext uri="{FF2B5EF4-FFF2-40B4-BE49-F238E27FC236}">
                <a16:creationId xmlns:a16="http://schemas.microsoft.com/office/drawing/2014/main" id="{C2A3A774-5A20-4074-A308-D43DACD64DBD}"/>
              </a:ext>
            </a:extLst>
          </p:cNvPr>
          <p:cNvGrpSpPr/>
          <p:nvPr/>
        </p:nvGrpSpPr>
        <p:grpSpPr>
          <a:xfrm>
            <a:off x="7248679" y="4640626"/>
            <a:ext cx="2504877" cy="1343358"/>
            <a:chOff x="4624755" y="4132555"/>
            <a:chExt cx="1924755" cy="1343358"/>
          </a:xfrm>
        </p:grpSpPr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FD7A2B42-8AA2-4ED4-ACD8-DE3A35AA423E}"/>
                </a:ext>
              </a:extLst>
            </p:cNvPr>
            <p:cNvCxnSpPr>
              <a:cxnSpLocks/>
            </p:cNvCxnSpPr>
            <p:nvPr/>
          </p:nvCxnSpPr>
          <p:spPr>
            <a:xfrm>
              <a:off x="5181600" y="4132555"/>
              <a:ext cx="0" cy="856695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sp>
          <p:nvSpPr>
            <p:cNvPr id="24" name="ZoneTexte 23">
              <a:extLst>
                <a:ext uri="{FF2B5EF4-FFF2-40B4-BE49-F238E27FC236}">
                  <a16:creationId xmlns:a16="http://schemas.microsoft.com/office/drawing/2014/main" id="{08E553C6-561A-48F0-B49B-C355FFDB1EF8}"/>
                </a:ext>
              </a:extLst>
            </p:cNvPr>
            <p:cNvSpPr txBox="1"/>
            <p:nvPr/>
          </p:nvSpPr>
          <p:spPr>
            <a:xfrm>
              <a:off x="4624755" y="5075803"/>
              <a:ext cx="192475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000" dirty="0"/>
                <a:t>Présent</a:t>
              </a:r>
              <a:endParaRPr lang="fr-FR" dirty="0"/>
            </a:p>
          </p:txBody>
        </p:sp>
      </p:grpSp>
      <p:grpSp>
        <p:nvGrpSpPr>
          <p:cNvPr id="25" name="Groupe 24">
            <a:extLst>
              <a:ext uri="{FF2B5EF4-FFF2-40B4-BE49-F238E27FC236}">
                <a16:creationId xmlns:a16="http://schemas.microsoft.com/office/drawing/2014/main" id="{00E8C3F4-A5F3-4B46-8D33-E97279B9DDFC}"/>
              </a:ext>
            </a:extLst>
          </p:cNvPr>
          <p:cNvGrpSpPr/>
          <p:nvPr/>
        </p:nvGrpSpPr>
        <p:grpSpPr>
          <a:xfrm>
            <a:off x="4582049" y="4808423"/>
            <a:ext cx="2786501" cy="1236101"/>
            <a:chOff x="7231958" y="4161407"/>
            <a:chExt cx="2786501" cy="1236101"/>
          </a:xfrm>
        </p:grpSpPr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F2C58E44-5408-43B8-A640-6882072645F0}"/>
                </a:ext>
              </a:extLst>
            </p:cNvPr>
            <p:cNvCxnSpPr>
              <a:cxnSpLocks/>
            </p:cNvCxnSpPr>
            <p:nvPr/>
          </p:nvCxnSpPr>
          <p:spPr>
            <a:xfrm>
              <a:off x="7278209" y="4161407"/>
              <a:ext cx="0" cy="856695"/>
            </a:xfrm>
            <a:prstGeom prst="line">
              <a:avLst/>
            </a:prstGeom>
            <a:ln w="57150">
              <a:solidFill>
                <a:srgbClr val="00B050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sp>
          <p:nvSpPr>
            <p:cNvPr id="27" name="ZoneTexte 26">
              <a:extLst>
                <a:ext uri="{FF2B5EF4-FFF2-40B4-BE49-F238E27FC236}">
                  <a16:creationId xmlns:a16="http://schemas.microsoft.com/office/drawing/2014/main" id="{30900371-8DCF-4148-9E87-1CBA7F3D17EE}"/>
                </a:ext>
              </a:extLst>
            </p:cNvPr>
            <p:cNvSpPr txBox="1"/>
            <p:nvPr/>
          </p:nvSpPr>
          <p:spPr>
            <a:xfrm>
              <a:off x="7231958" y="4997398"/>
              <a:ext cx="278650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FR" sz="2000" dirty="0"/>
                <a:t>J’ai sursauté</a:t>
              </a:r>
            </a:p>
          </p:txBody>
        </p:sp>
      </p:grpSp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id="{F1988F59-4DAE-4927-8B51-405F7BC78900}"/>
              </a:ext>
            </a:extLst>
          </p:cNvPr>
          <p:cNvCxnSpPr>
            <a:cxnSpLocks/>
          </p:cNvCxnSpPr>
          <p:nvPr/>
        </p:nvCxnSpPr>
        <p:spPr>
          <a:xfrm>
            <a:off x="1825799" y="5003113"/>
            <a:ext cx="7927759" cy="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29" name="Groupe 28">
            <a:extLst>
              <a:ext uri="{FF2B5EF4-FFF2-40B4-BE49-F238E27FC236}">
                <a16:creationId xmlns:a16="http://schemas.microsoft.com/office/drawing/2014/main" id="{07A7BDB8-30F4-48C7-B795-98653626C964}"/>
              </a:ext>
            </a:extLst>
          </p:cNvPr>
          <p:cNvGrpSpPr/>
          <p:nvPr/>
        </p:nvGrpSpPr>
        <p:grpSpPr>
          <a:xfrm>
            <a:off x="2009038" y="4199745"/>
            <a:ext cx="2832752" cy="1059359"/>
            <a:chOff x="4705198" y="3958743"/>
            <a:chExt cx="2832752" cy="1059359"/>
          </a:xfrm>
        </p:grpSpPr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3767A574-E8AF-403C-A726-6A121DE4F499}"/>
                </a:ext>
              </a:extLst>
            </p:cNvPr>
            <p:cNvCxnSpPr>
              <a:cxnSpLocks/>
            </p:cNvCxnSpPr>
            <p:nvPr/>
          </p:nvCxnSpPr>
          <p:spPr>
            <a:xfrm>
              <a:off x="7278209" y="4161407"/>
              <a:ext cx="0" cy="856695"/>
            </a:xfrm>
            <a:prstGeom prst="line">
              <a:avLst/>
            </a:prstGeom>
            <a:ln w="571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sp>
          <p:nvSpPr>
            <p:cNvPr id="31" name="ZoneTexte 30">
              <a:extLst>
                <a:ext uri="{FF2B5EF4-FFF2-40B4-BE49-F238E27FC236}">
                  <a16:creationId xmlns:a16="http://schemas.microsoft.com/office/drawing/2014/main" id="{DD1A8323-07BE-46B7-91ED-DDAE80F0B2EA}"/>
                </a:ext>
              </a:extLst>
            </p:cNvPr>
            <p:cNvSpPr txBox="1"/>
            <p:nvPr/>
          </p:nvSpPr>
          <p:spPr>
            <a:xfrm>
              <a:off x="4705198" y="3958743"/>
              <a:ext cx="283275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FR" sz="2000" dirty="0"/>
                <a:t>Le courant a été coupé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393492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Phrase 3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F67D6D98-A1E4-4CC9-9006-CE264F82F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5799" y="2449902"/>
            <a:ext cx="8596668" cy="2774689"/>
          </a:xfrm>
        </p:spPr>
        <p:txBody>
          <a:bodyPr>
            <a:normAutofit/>
          </a:bodyPr>
          <a:lstStyle/>
          <a:p>
            <a:r>
              <a:rPr lang="fr-FR" sz="4400" dirty="0"/>
              <a:t>Il venait souvent à la maison avec une tarte aux poires que nous mangions ensemble.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B203F745-C791-4DD5-9BB7-14EFAEB1599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562" b="50418"/>
          <a:stretch/>
        </p:blipFill>
        <p:spPr>
          <a:xfrm>
            <a:off x="0" y="445982"/>
            <a:ext cx="474133" cy="561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5810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Phrase 3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F67D6D98-A1E4-4CC9-9006-CE264F82F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5799" y="2449902"/>
            <a:ext cx="8596668" cy="2774689"/>
          </a:xfrm>
        </p:spPr>
        <p:txBody>
          <a:bodyPr>
            <a:normAutofit/>
          </a:bodyPr>
          <a:lstStyle/>
          <a:p>
            <a:r>
              <a:rPr lang="fr-FR" sz="4400" dirty="0"/>
              <a:t>Il venait souvent à la maison avec une tarte aux poires que nous mangions ensemble. 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33103C81-2D4D-4EED-9954-263D7649CF0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562" b="50418"/>
          <a:stretch/>
        </p:blipFill>
        <p:spPr>
          <a:xfrm>
            <a:off x="0" y="445982"/>
            <a:ext cx="474133" cy="561551"/>
          </a:xfrm>
          <a:prstGeom prst="rect">
            <a:avLst/>
          </a:prstGeom>
        </p:spPr>
      </p:pic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E93BF171-9E09-418C-8D40-1B488001CDDD}"/>
              </a:ext>
            </a:extLst>
          </p:cNvPr>
          <p:cNvCxnSpPr/>
          <p:nvPr/>
        </p:nvCxnSpPr>
        <p:spPr>
          <a:xfrm>
            <a:off x="2186085" y="5096562"/>
            <a:ext cx="6667130" cy="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AB3585F8-89B9-4636-9258-4A81CD08DD95}"/>
              </a:ext>
            </a:extLst>
          </p:cNvPr>
          <p:cNvSpPr/>
          <p:nvPr/>
        </p:nvSpPr>
        <p:spPr>
          <a:xfrm>
            <a:off x="2425782" y="4775146"/>
            <a:ext cx="2592274" cy="2663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744E22C2-79AD-4D3A-B789-2577242FBD57}"/>
              </a:ext>
            </a:extLst>
          </p:cNvPr>
          <p:cNvSpPr txBox="1"/>
          <p:nvPr/>
        </p:nvSpPr>
        <p:spPr>
          <a:xfrm>
            <a:off x="2627987" y="4717612"/>
            <a:ext cx="23192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chemeClr val="bg1"/>
                </a:solidFill>
              </a:rPr>
              <a:t>Il venait à la maison</a:t>
            </a:r>
          </a:p>
        </p:txBody>
      </p: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78E8A571-C9CC-4D8A-AE89-627114B1CDEA}"/>
              </a:ext>
            </a:extLst>
          </p:cNvPr>
          <p:cNvCxnSpPr>
            <a:cxnSpLocks/>
          </p:cNvCxnSpPr>
          <p:nvPr/>
        </p:nvCxnSpPr>
        <p:spPr>
          <a:xfrm>
            <a:off x="7378042" y="4658597"/>
            <a:ext cx="0" cy="85669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5" name="ZoneTexte 24">
            <a:extLst>
              <a:ext uri="{FF2B5EF4-FFF2-40B4-BE49-F238E27FC236}">
                <a16:creationId xmlns:a16="http://schemas.microsoft.com/office/drawing/2014/main" id="{BBE7FF58-3A15-42A9-A2F9-B13742B87662}"/>
              </a:ext>
            </a:extLst>
          </p:cNvPr>
          <p:cNvSpPr txBox="1"/>
          <p:nvPr/>
        </p:nvSpPr>
        <p:spPr>
          <a:xfrm>
            <a:off x="6897406" y="5609614"/>
            <a:ext cx="19247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Présent</a:t>
            </a:r>
            <a:endParaRPr lang="fr-FR" dirty="0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D89AEA06-F626-42CE-8DEA-80A69A30E998}"/>
              </a:ext>
            </a:extLst>
          </p:cNvPr>
          <p:cNvSpPr txBox="1"/>
          <p:nvPr/>
        </p:nvSpPr>
        <p:spPr>
          <a:xfrm>
            <a:off x="2376694" y="5106181"/>
            <a:ext cx="2641360" cy="40011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chemeClr val="bg1"/>
                </a:solidFill>
              </a:rPr>
              <a:t>Nous mangions la tarte </a:t>
            </a:r>
          </a:p>
        </p:txBody>
      </p:sp>
    </p:spTree>
    <p:extLst>
      <p:ext uri="{BB962C8B-B14F-4D97-AF65-F5344CB8AC3E}">
        <p14:creationId xmlns:p14="http://schemas.microsoft.com/office/powerpoint/2010/main" val="25772907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C190954D-9B84-494C-855C-55E535403CF4}"/>
              </a:ext>
            </a:extLst>
          </p:cNvPr>
          <p:cNvSpPr txBox="1">
            <a:spLocks/>
          </p:cNvSpPr>
          <p:nvPr/>
        </p:nvSpPr>
        <p:spPr>
          <a:xfrm>
            <a:off x="1507067" y="2404534"/>
            <a:ext cx="7766936" cy="16463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/>
              <a:t>Partie 3 : Complète les phrases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3D9DFBF9-18BF-45B9-9FD4-CB2A6E18EBD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562" b="50418"/>
          <a:stretch/>
        </p:blipFill>
        <p:spPr>
          <a:xfrm>
            <a:off x="0" y="445982"/>
            <a:ext cx="474133" cy="561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7299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Phrase 1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3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F67D6D98-A1E4-4CC9-9006-CE264F82F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5799" y="2449902"/>
            <a:ext cx="8596668" cy="2774689"/>
          </a:xfrm>
        </p:spPr>
        <p:txBody>
          <a:bodyPr>
            <a:normAutofit/>
          </a:bodyPr>
          <a:lstStyle/>
          <a:p>
            <a:r>
              <a:rPr lang="fr-FR" sz="4400" dirty="0"/>
              <a:t>Il pleuvait beaucoup quand ils (arriver).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421AE0E-3C56-4EE3-BBD4-05663E0B81F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562" b="50418"/>
          <a:stretch/>
        </p:blipFill>
        <p:spPr>
          <a:xfrm>
            <a:off x="0" y="445982"/>
            <a:ext cx="474133" cy="561551"/>
          </a:xfrm>
          <a:prstGeom prst="rect">
            <a:avLst/>
          </a:prstGeom>
        </p:spPr>
      </p:pic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381F0FAE-C7A3-4F51-B037-D543ECCCFC93}"/>
              </a:ext>
            </a:extLst>
          </p:cNvPr>
          <p:cNvCxnSpPr/>
          <p:nvPr/>
        </p:nvCxnSpPr>
        <p:spPr>
          <a:xfrm>
            <a:off x="2293956" y="4754619"/>
            <a:ext cx="6667130" cy="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326F80AF-08D3-425F-ADD2-CECB58BA5336}"/>
              </a:ext>
            </a:extLst>
          </p:cNvPr>
          <p:cNvGrpSpPr/>
          <p:nvPr/>
        </p:nvGrpSpPr>
        <p:grpSpPr>
          <a:xfrm>
            <a:off x="4574875" y="4310923"/>
            <a:ext cx="2105291" cy="1388215"/>
            <a:chOff x="6764274" y="4161407"/>
            <a:chExt cx="2105291" cy="1388215"/>
          </a:xfrm>
        </p:grpSpPr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45241C6E-18D8-4402-B1BC-645D1EF58C70}"/>
                </a:ext>
              </a:extLst>
            </p:cNvPr>
            <p:cNvCxnSpPr>
              <a:cxnSpLocks/>
            </p:cNvCxnSpPr>
            <p:nvPr/>
          </p:nvCxnSpPr>
          <p:spPr>
            <a:xfrm>
              <a:off x="7278209" y="4161407"/>
              <a:ext cx="0" cy="856695"/>
            </a:xfrm>
            <a:prstGeom prst="line">
              <a:avLst/>
            </a:prstGeom>
            <a:ln w="57150">
              <a:solidFill>
                <a:srgbClr val="00B050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8732C903-1999-422C-B7C1-FAE69978BFB6}"/>
                </a:ext>
              </a:extLst>
            </p:cNvPr>
            <p:cNvSpPr txBox="1"/>
            <p:nvPr/>
          </p:nvSpPr>
          <p:spPr>
            <a:xfrm>
              <a:off x="6764274" y="5180290"/>
              <a:ext cx="21052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dirty="0"/>
            </a:p>
          </p:txBody>
        </p:sp>
      </p:grp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F6009DDD-6CAF-464B-8FDD-0F66DA58540D}"/>
              </a:ext>
            </a:extLst>
          </p:cNvPr>
          <p:cNvGrpSpPr/>
          <p:nvPr/>
        </p:nvGrpSpPr>
        <p:grpSpPr>
          <a:xfrm>
            <a:off x="6578519" y="4254743"/>
            <a:ext cx="2105291" cy="1480548"/>
            <a:chOff x="6764274" y="4161407"/>
            <a:chExt cx="2105291" cy="1480548"/>
          </a:xfrm>
        </p:grpSpPr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93428805-9148-497A-99D5-6AF9AF2539D4}"/>
                </a:ext>
              </a:extLst>
            </p:cNvPr>
            <p:cNvCxnSpPr>
              <a:cxnSpLocks/>
            </p:cNvCxnSpPr>
            <p:nvPr/>
          </p:nvCxnSpPr>
          <p:spPr>
            <a:xfrm>
              <a:off x="7278209" y="4161407"/>
              <a:ext cx="0" cy="856695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4084937D-ACEA-46FC-85B9-3C847C551781}"/>
                </a:ext>
              </a:extLst>
            </p:cNvPr>
            <p:cNvSpPr txBox="1"/>
            <p:nvPr/>
          </p:nvSpPr>
          <p:spPr>
            <a:xfrm>
              <a:off x="6764274" y="5180290"/>
              <a:ext cx="210529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Présent</a:t>
              </a:r>
            </a:p>
          </p:txBody>
        </p:sp>
      </p:grp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85755A3B-90A9-4B48-9647-7557BDEE1DF2}"/>
              </a:ext>
            </a:extLst>
          </p:cNvPr>
          <p:cNvGrpSpPr/>
          <p:nvPr/>
        </p:nvGrpSpPr>
        <p:grpSpPr>
          <a:xfrm>
            <a:off x="3328596" y="4385287"/>
            <a:ext cx="2592274" cy="400110"/>
            <a:chOff x="2343705" y="4220423"/>
            <a:chExt cx="2592274" cy="40011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47FB332-94D8-407E-814C-6F7B4161EBF9}"/>
                </a:ext>
              </a:extLst>
            </p:cNvPr>
            <p:cNvSpPr/>
            <p:nvPr/>
          </p:nvSpPr>
          <p:spPr>
            <a:xfrm>
              <a:off x="2343705" y="4268339"/>
              <a:ext cx="2592274" cy="26632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97BEEE32-7A39-4CEE-BCD7-8F03A1496878}"/>
                </a:ext>
              </a:extLst>
            </p:cNvPr>
            <p:cNvSpPr txBox="1"/>
            <p:nvPr/>
          </p:nvSpPr>
          <p:spPr>
            <a:xfrm>
              <a:off x="2545901" y="4220423"/>
              <a:ext cx="23900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000" dirty="0">
                  <a:solidFill>
                    <a:schemeClr val="bg1"/>
                  </a:solidFill>
                </a:rPr>
                <a:t>Il pleuvait beaucoup</a:t>
              </a:r>
              <a:endParaRPr lang="fr-FR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327762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Phrase 1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3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F67D6D98-A1E4-4CC9-9006-CE264F82F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5799" y="2449902"/>
            <a:ext cx="8596668" cy="2774689"/>
          </a:xfrm>
        </p:spPr>
        <p:txBody>
          <a:bodyPr>
            <a:normAutofit/>
          </a:bodyPr>
          <a:lstStyle/>
          <a:p>
            <a:r>
              <a:rPr lang="fr-FR" sz="4400" dirty="0"/>
              <a:t>Il pleuvait beaucoup quand ils </a:t>
            </a:r>
            <a:r>
              <a:rPr lang="fr-FR" sz="4400" dirty="0">
                <a:solidFill>
                  <a:srgbClr val="C00000"/>
                </a:solidFill>
              </a:rPr>
              <a:t>sont arrivés</a:t>
            </a:r>
            <a:r>
              <a:rPr lang="fr-FR" sz="4400" dirty="0"/>
              <a:t>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421AE0E-3C56-4EE3-BBD4-05663E0B81F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562" b="50418"/>
          <a:stretch/>
        </p:blipFill>
        <p:spPr>
          <a:xfrm>
            <a:off x="0" y="445982"/>
            <a:ext cx="474133" cy="561551"/>
          </a:xfrm>
          <a:prstGeom prst="rect">
            <a:avLst/>
          </a:prstGeom>
        </p:spPr>
      </p:pic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381F0FAE-C7A3-4F51-B037-D543ECCCFC93}"/>
              </a:ext>
            </a:extLst>
          </p:cNvPr>
          <p:cNvCxnSpPr/>
          <p:nvPr/>
        </p:nvCxnSpPr>
        <p:spPr>
          <a:xfrm>
            <a:off x="2293956" y="4754619"/>
            <a:ext cx="6667130" cy="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326F80AF-08D3-425F-ADD2-CECB58BA5336}"/>
              </a:ext>
            </a:extLst>
          </p:cNvPr>
          <p:cNvGrpSpPr/>
          <p:nvPr/>
        </p:nvGrpSpPr>
        <p:grpSpPr>
          <a:xfrm>
            <a:off x="4574875" y="4310923"/>
            <a:ext cx="2105291" cy="1388215"/>
            <a:chOff x="6764274" y="4161407"/>
            <a:chExt cx="2105291" cy="1388215"/>
          </a:xfrm>
        </p:grpSpPr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45241C6E-18D8-4402-B1BC-645D1EF58C70}"/>
                </a:ext>
              </a:extLst>
            </p:cNvPr>
            <p:cNvCxnSpPr>
              <a:cxnSpLocks/>
            </p:cNvCxnSpPr>
            <p:nvPr/>
          </p:nvCxnSpPr>
          <p:spPr>
            <a:xfrm>
              <a:off x="7278209" y="4161407"/>
              <a:ext cx="0" cy="856695"/>
            </a:xfrm>
            <a:prstGeom prst="line">
              <a:avLst/>
            </a:prstGeom>
            <a:ln w="57150">
              <a:solidFill>
                <a:srgbClr val="00B050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8732C903-1999-422C-B7C1-FAE69978BFB6}"/>
                </a:ext>
              </a:extLst>
            </p:cNvPr>
            <p:cNvSpPr txBox="1"/>
            <p:nvPr/>
          </p:nvSpPr>
          <p:spPr>
            <a:xfrm>
              <a:off x="6764274" y="5180290"/>
              <a:ext cx="21052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dirty="0"/>
            </a:p>
          </p:txBody>
        </p:sp>
      </p:grp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F6009DDD-6CAF-464B-8FDD-0F66DA58540D}"/>
              </a:ext>
            </a:extLst>
          </p:cNvPr>
          <p:cNvGrpSpPr/>
          <p:nvPr/>
        </p:nvGrpSpPr>
        <p:grpSpPr>
          <a:xfrm>
            <a:off x="6578519" y="4254743"/>
            <a:ext cx="2105291" cy="1480548"/>
            <a:chOff x="6764274" y="4161407"/>
            <a:chExt cx="2105291" cy="1480548"/>
          </a:xfrm>
        </p:grpSpPr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93428805-9148-497A-99D5-6AF9AF2539D4}"/>
                </a:ext>
              </a:extLst>
            </p:cNvPr>
            <p:cNvCxnSpPr>
              <a:cxnSpLocks/>
            </p:cNvCxnSpPr>
            <p:nvPr/>
          </p:nvCxnSpPr>
          <p:spPr>
            <a:xfrm>
              <a:off x="7278209" y="4161407"/>
              <a:ext cx="0" cy="856695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4084937D-ACEA-46FC-85B9-3C847C551781}"/>
                </a:ext>
              </a:extLst>
            </p:cNvPr>
            <p:cNvSpPr txBox="1"/>
            <p:nvPr/>
          </p:nvSpPr>
          <p:spPr>
            <a:xfrm>
              <a:off x="6764274" y="5180290"/>
              <a:ext cx="210529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Présent</a:t>
              </a:r>
            </a:p>
          </p:txBody>
        </p:sp>
      </p:grp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85755A3B-90A9-4B48-9647-7557BDEE1DF2}"/>
              </a:ext>
            </a:extLst>
          </p:cNvPr>
          <p:cNvGrpSpPr/>
          <p:nvPr/>
        </p:nvGrpSpPr>
        <p:grpSpPr>
          <a:xfrm>
            <a:off x="3328596" y="4385287"/>
            <a:ext cx="2592274" cy="400110"/>
            <a:chOff x="2343705" y="4220423"/>
            <a:chExt cx="2592274" cy="40011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47FB332-94D8-407E-814C-6F7B4161EBF9}"/>
                </a:ext>
              </a:extLst>
            </p:cNvPr>
            <p:cNvSpPr/>
            <p:nvPr/>
          </p:nvSpPr>
          <p:spPr>
            <a:xfrm>
              <a:off x="2343705" y="4268339"/>
              <a:ext cx="2592274" cy="26632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97BEEE32-7A39-4CEE-BCD7-8F03A1496878}"/>
                </a:ext>
              </a:extLst>
            </p:cNvPr>
            <p:cNvSpPr txBox="1"/>
            <p:nvPr/>
          </p:nvSpPr>
          <p:spPr>
            <a:xfrm>
              <a:off x="2545901" y="4220423"/>
              <a:ext cx="23900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000" dirty="0">
                  <a:solidFill>
                    <a:schemeClr val="bg1"/>
                  </a:solidFill>
                </a:rPr>
                <a:t>Il pleuvait beaucoup</a:t>
              </a:r>
              <a:endParaRPr lang="fr-FR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49553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Phrase 2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3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F67D6D98-A1E4-4CC9-9006-CE264F82F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5799" y="2449902"/>
            <a:ext cx="8596668" cy="2774689"/>
          </a:xfrm>
        </p:spPr>
        <p:txBody>
          <a:bodyPr>
            <a:normAutofit/>
          </a:bodyPr>
          <a:lstStyle/>
          <a:p>
            <a:r>
              <a:rPr lang="fr-FR" sz="4400" dirty="0"/>
              <a:t>Lorsque le chanteur a fini sa chanson, la foule (applaudir).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FC98DEF-9CE5-496A-A595-557CEB84EAA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562" b="50418"/>
          <a:stretch/>
        </p:blipFill>
        <p:spPr>
          <a:xfrm>
            <a:off x="0" y="445982"/>
            <a:ext cx="474133" cy="561551"/>
          </a:xfrm>
          <a:prstGeom prst="rect">
            <a:avLst/>
          </a:prstGeom>
        </p:spPr>
      </p:pic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178AE611-2169-4233-90D1-0C1F3DACF641}"/>
              </a:ext>
            </a:extLst>
          </p:cNvPr>
          <p:cNvCxnSpPr/>
          <p:nvPr/>
        </p:nvCxnSpPr>
        <p:spPr>
          <a:xfrm>
            <a:off x="2227961" y="4992356"/>
            <a:ext cx="6667130" cy="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951186AA-4538-4E61-9661-10D4373F70DF}"/>
              </a:ext>
            </a:extLst>
          </p:cNvPr>
          <p:cNvGrpSpPr/>
          <p:nvPr/>
        </p:nvGrpSpPr>
        <p:grpSpPr>
          <a:xfrm>
            <a:off x="2733989" y="4112882"/>
            <a:ext cx="2105291" cy="1307821"/>
            <a:chOff x="7011809" y="3781809"/>
            <a:chExt cx="2105291" cy="1307821"/>
          </a:xfrm>
        </p:grpSpPr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1B74015D-F84A-45D1-B625-6A674AA38B71}"/>
                </a:ext>
              </a:extLst>
            </p:cNvPr>
            <p:cNvCxnSpPr>
              <a:cxnSpLocks/>
            </p:cNvCxnSpPr>
            <p:nvPr/>
          </p:nvCxnSpPr>
          <p:spPr>
            <a:xfrm>
              <a:off x="8600982" y="4232935"/>
              <a:ext cx="0" cy="856695"/>
            </a:xfrm>
            <a:prstGeom prst="line">
              <a:avLst/>
            </a:prstGeom>
            <a:ln w="57150">
              <a:solidFill>
                <a:srgbClr val="00B050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E307A057-88BD-4394-AA5E-A4B3D5437D98}"/>
                </a:ext>
              </a:extLst>
            </p:cNvPr>
            <p:cNvSpPr txBox="1"/>
            <p:nvPr/>
          </p:nvSpPr>
          <p:spPr>
            <a:xfrm>
              <a:off x="7011809" y="3781809"/>
              <a:ext cx="21052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000" dirty="0"/>
                <a:t>Le chanteur a fini</a:t>
              </a:r>
            </a:p>
          </p:txBody>
        </p:sp>
      </p:grp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127939F3-BE39-44EC-87CD-F8FB42566A3A}"/>
              </a:ext>
            </a:extLst>
          </p:cNvPr>
          <p:cNvGrpSpPr/>
          <p:nvPr/>
        </p:nvGrpSpPr>
        <p:grpSpPr>
          <a:xfrm>
            <a:off x="6512524" y="4492480"/>
            <a:ext cx="2105291" cy="1418993"/>
            <a:chOff x="6764274" y="4161407"/>
            <a:chExt cx="2105291" cy="1418993"/>
          </a:xfrm>
        </p:grpSpPr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36A2A8C9-E61F-4956-9A6B-5C2B6677B65F}"/>
                </a:ext>
              </a:extLst>
            </p:cNvPr>
            <p:cNvCxnSpPr>
              <a:cxnSpLocks/>
            </p:cNvCxnSpPr>
            <p:nvPr/>
          </p:nvCxnSpPr>
          <p:spPr>
            <a:xfrm>
              <a:off x="7278209" y="4161407"/>
              <a:ext cx="0" cy="856695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77E3B18A-0A3A-453E-8C6F-F99032B2F5F8}"/>
                </a:ext>
              </a:extLst>
            </p:cNvPr>
            <p:cNvSpPr txBox="1"/>
            <p:nvPr/>
          </p:nvSpPr>
          <p:spPr>
            <a:xfrm>
              <a:off x="6764274" y="5180290"/>
              <a:ext cx="21052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000" dirty="0"/>
                <a:t>Présent</a:t>
              </a:r>
            </a:p>
          </p:txBody>
        </p:sp>
      </p:grp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6F79BF72-1735-4DB8-904D-C60027712DD8}"/>
              </a:ext>
            </a:extLst>
          </p:cNvPr>
          <p:cNvCxnSpPr>
            <a:cxnSpLocks/>
          </p:cNvCxnSpPr>
          <p:nvPr/>
        </p:nvCxnSpPr>
        <p:spPr>
          <a:xfrm>
            <a:off x="4422296" y="4654668"/>
            <a:ext cx="0" cy="856695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70333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Phrase 2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3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F67D6D98-A1E4-4CC9-9006-CE264F82F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5799" y="2449902"/>
            <a:ext cx="8596668" cy="2774689"/>
          </a:xfrm>
        </p:spPr>
        <p:txBody>
          <a:bodyPr>
            <a:normAutofit/>
          </a:bodyPr>
          <a:lstStyle/>
          <a:p>
            <a:r>
              <a:rPr lang="fr-FR" sz="4400" dirty="0"/>
              <a:t>Lorsque le chanteur a fini sa chanson, la foule </a:t>
            </a:r>
            <a:r>
              <a:rPr lang="fr-FR" sz="4400" dirty="0">
                <a:solidFill>
                  <a:srgbClr val="C00000"/>
                </a:solidFill>
              </a:rPr>
              <a:t>a applaudi</a:t>
            </a:r>
            <a:r>
              <a:rPr lang="fr-FR" sz="4400" dirty="0"/>
              <a:t>.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FC98DEF-9CE5-496A-A595-557CEB84EAA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562" b="50418"/>
          <a:stretch/>
        </p:blipFill>
        <p:spPr>
          <a:xfrm>
            <a:off x="0" y="445982"/>
            <a:ext cx="474133" cy="561551"/>
          </a:xfrm>
          <a:prstGeom prst="rect">
            <a:avLst/>
          </a:prstGeom>
        </p:spPr>
      </p:pic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178AE611-2169-4233-90D1-0C1F3DACF641}"/>
              </a:ext>
            </a:extLst>
          </p:cNvPr>
          <p:cNvCxnSpPr/>
          <p:nvPr/>
        </p:nvCxnSpPr>
        <p:spPr>
          <a:xfrm>
            <a:off x="2227961" y="4992356"/>
            <a:ext cx="6667130" cy="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951186AA-4538-4E61-9661-10D4373F70DF}"/>
              </a:ext>
            </a:extLst>
          </p:cNvPr>
          <p:cNvGrpSpPr/>
          <p:nvPr/>
        </p:nvGrpSpPr>
        <p:grpSpPr>
          <a:xfrm>
            <a:off x="2733989" y="4112882"/>
            <a:ext cx="2105291" cy="1307821"/>
            <a:chOff x="7011809" y="3781809"/>
            <a:chExt cx="2105291" cy="1307821"/>
          </a:xfrm>
        </p:grpSpPr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1B74015D-F84A-45D1-B625-6A674AA38B71}"/>
                </a:ext>
              </a:extLst>
            </p:cNvPr>
            <p:cNvCxnSpPr>
              <a:cxnSpLocks/>
            </p:cNvCxnSpPr>
            <p:nvPr/>
          </p:nvCxnSpPr>
          <p:spPr>
            <a:xfrm>
              <a:off x="8600982" y="4232935"/>
              <a:ext cx="0" cy="856695"/>
            </a:xfrm>
            <a:prstGeom prst="line">
              <a:avLst/>
            </a:prstGeom>
            <a:ln w="57150">
              <a:solidFill>
                <a:srgbClr val="00B050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E307A057-88BD-4394-AA5E-A4B3D5437D98}"/>
                </a:ext>
              </a:extLst>
            </p:cNvPr>
            <p:cNvSpPr txBox="1"/>
            <p:nvPr/>
          </p:nvSpPr>
          <p:spPr>
            <a:xfrm>
              <a:off x="7011809" y="3781809"/>
              <a:ext cx="21052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000" dirty="0"/>
                <a:t>Le chanteur a fini</a:t>
              </a:r>
            </a:p>
          </p:txBody>
        </p:sp>
      </p:grp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127939F3-BE39-44EC-87CD-F8FB42566A3A}"/>
              </a:ext>
            </a:extLst>
          </p:cNvPr>
          <p:cNvGrpSpPr/>
          <p:nvPr/>
        </p:nvGrpSpPr>
        <p:grpSpPr>
          <a:xfrm>
            <a:off x="6512524" y="4492480"/>
            <a:ext cx="2105291" cy="1418993"/>
            <a:chOff x="6764274" y="4161407"/>
            <a:chExt cx="2105291" cy="1418993"/>
          </a:xfrm>
        </p:grpSpPr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36A2A8C9-E61F-4956-9A6B-5C2B6677B65F}"/>
                </a:ext>
              </a:extLst>
            </p:cNvPr>
            <p:cNvCxnSpPr>
              <a:cxnSpLocks/>
            </p:cNvCxnSpPr>
            <p:nvPr/>
          </p:nvCxnSpPr>
          <p:spPr>
            <a:xfrm>
              <a:off x="7278209" y="4161407"/>
              <a:ext cx="0" cy="856695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77E3B18A-0A3A-453E-8C6F-F99032B2F5F8}"/>
                </a:ext>
              </a:extLst>
            </p:cNvPr>
            <p:cNvSpPr txBox="1"/>
            <p:nvPr/>
          </p:nvSpPr>
          <p:spPr>
            <a:xfrm>
              <a:off x="6764274" y="5180290"/>
              <a:ext cx="21052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000" dirty="0"/>
                <a:t>Présent</a:t>
              </a:r>
            </a:p>
          </p:txBody>
        </p:sp>
      </p:grp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6F79BF72-1735-4DB8-904D-C60027712DD8}"/>
              </a:ext>
            </a:extLst>
          </p:cNvPr>
          <p:cNvCxnSpPr>
            <a:cxnSpLocks/>
          </p:cNvCxnSpPr>
          <p:nvPr/>
        </p:nvCxnSpPr>
        <p:spPr>
          <a:xfrm>
            <a:off x="4422296" y="4654668"/>
            <a:ext cx="0" cy="856695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63518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Phrase 3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3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F67D6D98-A1E4-4CC9-9006-CE264F82F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5799" y="2449902"/>
            <a:ext cx="8596668" cy="3381555"/>
          </a:xfrm>
        </p:spPr>
        <p:txBody>
          <a:bodyPr>
            <a:normAutofit/>
          </a:bodyPr>
          <a:lstStyle/>
          <a:p>
            <a:r>
              <a:rPr lang="fr-FR" sz="4400" dirty="0"/>
              <a:t>Le dragon volait au dessus de la ville pendant que les chevaliers (s’entrainer) à délivrer les princesses.</a:t>
            </a:r>
          </a:p>
          <a:p>
            <a:endParaRPr lang="fr-FR" sz="4400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32EF7499-5C96-4325-B485-968DF7BA461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562" b="50418"/>
          <a:stretch/>
        </p:blipFill>
        <p:spPr>
          <a:xfrm>
            <a:off x="0" y="445982"/>
            <a:ext cx="474133" cy="561551"/>
          </a:xfrm>
          <a:prstGeom prst="rect">
            <a:avLst/>
          </a:prstGeom>
        </p:spPr>
      </p:pic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1637FC4E-B0DF-48DC-9DA4-D91260621410}"/>
              </a:ext>
            </a:extLst>
          </p:cNvPr>
          <p:cNvCxnSpPr/>
          <p:nvPr/>
        </p:nvCxnSpPr>
        <p:spPr>
          <a:xfrm>
            <a:off x="2762435" y="5428762"/>
            <a:ext cx="6667130" cy="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FC44A8FD-1526-4256-AE6C-207CFF95E607}"/>
              </a:ext>
            </a:extLst>
          </p:cNvPr>
          <p:cNvSpPr/>
          <p:nvPr/>
        </p:nvSpPr>
        <p:spPr>
          <a:xfrm>
            <a:off x="3002132" y="5107346"/>
            <a:ext cx="2592274" cy="2663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>
                <a:solidFill>
                  <a:schemeClr val="bg1"/>
                </a:solidFill>
              </a:rPr>
              <a:t>Le dragon volait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AF8119B6-A492-482B-8DA3-E490318BA11A}"/>
              </a:ext>
            </a:extLst>
          </p:cNvPr>
          <p:cNvCxnSpPr>
            <a:cxnSpLocks/>
          </p:cNvCxnSpPr>
          <p:nvPr/>
        </p:nvCxnSpPr>
        <p:spPr>
          <a:xfrm>
            <a:off x="7954392" y="4990797"/>
            <a:ext cx="0" cy="85669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619F3D30-20B9-46CD-8773-272940C594D6}"/>
              </a:ext>
            </a:extLst>
          </p:cNvPr>
          <p:cNvSpPr txBox="1"/>
          <p:nvPr/>
        </p:nvSpPr>
        <p:spPr>
          <a:xfrm>
            <a:off x="7473756" y="5941814"/>
            <a:ext cx="19247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Présent</a:t>
            </a:r>
            <a:endParaRPr lang="fr-FR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B16D531C-C906-48F2-8BF3-0838253671DD}"/>
              </a:ext>
            </a:extLst>
          </p:cNvPr>
          <p:cNvSpPr txBox="1"/>
          <p:nvPr/>
        </p:nvSpPr>
        <p:spPr>
          <a:xfrm>
            <a:off x="2977589" y="5474286"/>
            <a:ext cx="2641360" cy="369332"/>
          </a:xfrm>
          <a:prstGeom prst="rect">
            <a:avLst/>
          </a:prstGeom>
          <a:solidFill>
            <a:srgbClr val="99FF99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931240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Phrase 3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3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F67D6D98-A1E4-4CC9-9006-CE264F82F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5799" y="2449902"/>
            <a:ext cx="8596668" cy="3381555"/>
          </a:xfrm>
        </p:spPr>
        <p:txBody>
          <a:bodyPr>
            <a:normAutofit/>
          </a:bodyPr>
          <a:lstStyle/>
          <a:p>
            <a:r>
              <a:rPr lang="fr-FR" sz="4400" dirty="0"/>
              <a:t>Le dragon volait au dessus de la ville pendant que les chevaliers s’</a:t>
            </a:r>
            <a:r>
              <a:rPr lang="fr-FR" sz="4400" dirty="0">
                <a:solidFill>
                  <a:srgbClr val="C00000"/>
                </a:solidFill>
              </a:rPr>
              <a:t>entrainaient </a:t>
            </a:r>
            <a:r>
              <a:rPr lang="fr-FR" sz="4400" dirty="0"/>
              <a:t>à délivrer les princesses.</a:t>
            </a:r>
          </a:p>
          <a:p>
            <a:endParaRPr lang="fr-FR" sz="4400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32EF7499-5C96-4325-B485-968DF7BA461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562" b="50418"/>
          <a:stretch/>
        </p:blipFill>
        <p:spPr>
          <a:xfrm>
            <a:off x="0" y="445982"/>
            <a:ext cx="474133" cy="561551"/>
          </a:xfrm>
          <a:prstGeom prst="rect">
            <a:avLst/>
          </a:prstGeom>
        </p:spPr>
      </p:pic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1637FC4E-B0DF-48DC-9DA4-D91260621410}"/>
              </a:ext>
            </a:extLst>
          </p:cNvPr>
          <p:cNvCxnSpPr/>
          <p:nvPr/>
        </p:nvCxnSpPr>
        <p:spPr>
          <a:xfrm>
            <a:off x="2762435" y="5428762"/>
            <a:ext cx="6667130" cy="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FC44A8FD-1526-4256-AE6C-207CFF95E607}"/>
              </a:ext>
            </a:extLst>
          </p:cNvPr>
          <p:cNvSpPr/>
          <p:nvPr/>
        </p:nvSpPr>
        <p:spPr>
          <a:xfrm>
            <a:off x="3002132" y="5107346"/>
            <a:ext cx="2592274" cy="2663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>
                <a:solidFill>
                  <a:schemeClr val="bg1"/>
                </a:solidFill>
              </a:rPr>
              <a:t>Le dragon volait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AF8119B6-A492-482B-8DA3-E490318BA11A}"/>
              </a:ext>
            </a:extLst>
          </p:cNvPr>
          <p:cNvCxnSpPr>
            <a:cxnSpLocks/>
          </p:cNvCxnSpPr>
          <p:nvPr/>
        </p:nvCxnSpPr>
        <p:spPr>
          <a:xfrm>
            <a:off x="7954392" y="4990797"/>
            <a:ext cx="0" cy="85669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619F3D30-20B9-46CD-8773-272940C594D6}"/>
              </a:ext>
            </a:extLst>
          </p:cNvPr>
          <p:cNvSpPr txBox="1"/>
          <p:nvPr/>
        </p:nvSpPr>
        <p:spPr>
          <a:xfrm>
            <a:off x="7473756" y="5941814"/>
            <a:ext cx="19247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Présent</a:t>
            </a:r>
            <a:endParaRPr lang="fr-FR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B16D531C-C906-48F2-8BF3-0838253671DD}"/>
              </a:ext>
            </a:extLst>
          </p:cNvPr>
          <p:cNvSpPr txBox="1"/>
          <p:nvPr/>
        </p:nvSpPr>
        <p:spPr>
          <a:xfrm>
            <a:off x="2977589" y="5474286"/>
            <a:ext cx="2641360" cy="369332"/>
          </a:xfrm>
          <a:prstGeom prst="rect">
            <a:avLst/>
          </a:prstGeom>
          <a:solidFill>
            <a:srgbClr val="99FF99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575447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B95D587-C94C-42DD-B801-81DAA831AD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562" b="50418"/>
          <a:stretch/>
        </p:blipFill>
        <p:spPr>
          <a:xfrm>
            <a:off x="0" y="445982"/>
            <a:ext cx="474133" cy="561551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C190954D-9B84-494C-855C-55E535403CF4}"/>
              </a:ext>
            </a:extLst>
          </p:cNvPr>
          <p:cNvSpPr txBox="1">
            <a:spLocks/>
          </p:cNvSpPr>
          <p:nvPr/>
        </p:nvSpPr>
        <p:spPr>
          <a:xfrm>
            <a:off x="1507067" y="2404534"/>
            <a:ext cx="7766936" cy="16463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/>
              <a:t>Partie 1 : retrouve ce qui ne va pas dans les phrases</a:t>
            </a:r>
          </a:p>
        </p:txBody>
      </p:sp>
    </p:spTree>
    <p:extLst>
      <p:ext uri="{BB962C8B-B14F-4D97-AF65-F5344CB8AC3E}">
        <p14:creationId xmlns:p14="http://schemas.microsoft.com/office/powerpoint/2010/main" val="32835346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C190954D-9B84-494C-855C-55E535403CF4}"/>
              </a:ext>
            </a:extLst>
          </p:cNvPr>
          <p:cNvSpPr txBox="1">
            <a:spLocks/>
          </p:cNvSpPr>
          <p:nvPr/>
        </p:nvSpPr>
        <p:spPr>
          <a:xfrm>
            <a:off x="1507067" y="2404534"/>
            <a:ext cx="7766936" cy="16463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/>
              <a:t>Partie 4 : à ton tour dans le cahier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485BD8E-6B49-4D76-8277-6690F8C44FB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562" b="50418"/>
          <a:stretch/>
        </p:blipFill>
        <p:spPr>
          <a:xfrm>
            <a:off x="0" y="445982"/>
            <a:ext cx="474133" cy="561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3500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30E2924F-E329-42B1-95EB-17A3799DB2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5015" y="418028"/>
            <a:ext cx="10515600" cy="1325563"/>
          </a:xfrm>
        </p:spPr>
        <p:txBody>
          <a:bodyPr/>
          <a:lstStyle/>
          <a:p>
            <a:r>
              <a:rPr lang="fr-FR" dirty="0"/>
              <a:t>Termine les phrases en respectant la concordance des temps</a:t>
            </a:r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C0FD1D89-52A0-4D31-8FE0-254F5DF46F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5015" y="1878528"/>
            <a:ext cx="10515600" cy="4351338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50000"/>
              </a:lnSpc>
            </a:pPr>
            <a:r>
              <a:rPr lang="fr-FR" sz="4800" dirty="0"/>
              <a:t>Pendant que le gâteau cuisait, nous…</a:t>
            </a:r>
          </a:p>
          <a:p>
            <a:pPr>
              <a:lnSpc>
                <a:spcPct val="150000"/>
              </a:lnSpc>
            </a:pPr>
            <a:r>
              <a:rPr lang="fr-FR" sz="4800" dirty="0"/>
              <a:t>Quand il vous a entendus, il…</a:t>
            </a:r>
          </a:p>
          <a:p>
            <a:pPr>
              <a:lnSpc>
                <a:spcPct val="150000"/>
              </a:lnSpc>
            </a:pPr>
            <a:r>
              <a:rPr lang="fr-FR" sz="4800" dirty="0"/>
              <a:t>Il y avait du soleil donc les enfants…</a:t>
            </a:r>
          </a:p>
          <a:p>
            <a:pPr>
              <a:lnSpc>
                <a:spcPct val="150000"/>
              </a:lnSpc>
            </a:pPr>
            <a:r>
              <a:rPr lang="fr-FR" sz="4800" dirty="0"/>
              <a:t>Quand vous aviez le temps, vous…</a:t>
            </a:r>
          </a:p>
          <a:p>
            <a:pPr>
              <a:lnSpc>
                <a:spcPct val="150000"/>
              </a:lnSpc>
            </a:pPr>
            <a:r>
              <a:rPr lang="fr-FR" sz="4800" dirty="0"/>
              <a:t>Elle m’écrivait souvent, je …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88D89D1-A90E-42A4-87A5-B7BD3237949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562" b="50418"/>
          <a:stretch/>
        </p:blipFill>
        <p:spPr>
          <a:xfrm>
            <a:off x="0" y="445982"/>
            <a:ext cx="474133" cy="561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2855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Phrase 1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F67D6D98-A1E4-4CC9-9006-CE264F82F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5799" y="2449902"/>
            <a:ext cx="8596668" cy="2774689"/>
          </a:xfrm>
        </p:spPr>
        <p:txBody>
          <a:bodyPr>
            <a:normAutofit/>
          </a:bodyPr>
          <a:lstStyle/>
          <a:p>
            <a:r>
              <a:rPr lang="fr-FR" sz="4400" dirty="0"/>
              <a:t>Pendant que Noa jouait au tennis, il cassait la vitre.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21963AE-067E-4841-8F86-86144A841EC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562" b="50418"/>
          <a:stretch/>
        </p:blipFill>
        <p:spPr>
          <a:xfrm>
            <a:off x="0" y="445982"/>
            <a:ext cx="474133" cy="561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1944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Phrase 2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F67D6D98-A1E4-4CC9-9006-CE264F82F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5799" y="2449902"/>
            <a:ext cx="8596668" cy="2774689"/>
          </a:xfrm>
        </p:spPr>
        <p:txBody>
          <a:bodyPr>
            <a:normAutofit/>
          </a:bodyPr>
          <a:lstStyle/>
          <a:p>
            <a:r>
              <a:rPr lang="fr-FR" sz="4400" dirty="0"/>
              <a:t>Au moment où le courant a été coupé, je sursautais.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EB274861-3C65-4DEC-9A5F-A10E04968F8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562" b="50418"/>
          <a:stretch/>
        </p:blipFill>
        <p:spPr>
          <a:xfrm>
            <a:off x="0" y="445982"/>
            <a:ext cx="474133" cy="561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8730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Phrase 3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F67D6D98-A1E4-4CC9-9006-CE264F82F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5799" y="2449902"/>
            <a:ext cx="8596668" cy="2774689"/>
          </a:xfrm>
        </p:spPr>
        <p:txBody>
          <a:bodyPr>
            <a:normAutofit/>
          </a:bodyPr>
          <a:lstStyle/>
          <a:p>
            <a:r>
              <a:rPr lang="fr-FR" sz="4400" dirty="0"/>
              <a:t>Il venait souvent à la maison avec une tarte aux poires que nous avons mangée ensemble.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25986BDC-6306-4217-8DD8-0A82F8F7738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562" b="50418"/>
          <a:stretch/>
        </p:blipFill>
        <p:spPr>
          <a:xfrm>
            <a:off x="0" y="445982"/>
            <a:ext cx="474133" cy="561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5038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EFAC1174-79EA-4E70-B064-B5BC833454BB}"/>
              </a:ext>
            </a:extLst>
          </p:cNvPr>
          <p:cNvSpPr txBox="1">
            <a:spLocks/>
          </p:cNvSpPr>
          <p:nvPr/>
        </p:nvSpPr>
        <p:spPr>
          <a:xfrm>
            <a:off x="1938388" y="1782698"/>
            <a:ext cx="7766936" cy="16463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/>
              <a:t>Partie 2 : Schématise sur un axe du temps</a:t>
            </a:r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21A87E2A-A6C0-4DEB-B56B-471BDF31C940}"/>
              </a:ext>
            </a:extLst>
          </p:cNvPr>
          <p:cNvCxnSpPr/>
          <p:nvPr/>
        </p:nvCxnSpPr>
        <p:spPr>
          <a:xfrm>
            <a:off x="2535329" y="3967919"/>
            <a:ext cx="6667130" cy="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1A722FEC-7D02-4B0C-9D55-D63B6F853824}"/>
              </a:ext>
            </a:extLst>
          </p:cNvPr>
          <p:cNvCxnSpPr>
            <a:cxnSpLocks/>
          </p:cNvCxnSpPr>
          <p:nvPr/>
        </p:nvCxnSpPr>
        <p:spPr>
          <a:xfrm>
            <a:off x="5612921" y="3510719"/>
            <a:ext cx="0" cy="856695"/>
          </a:xfrm>
          <a:prstGeom prst="line">
            <a:avLst/>
          </a:prstGeom>
          <a:ln w="57150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D185B73C-6D44-4BE6-A552-8FA380EBCBF0}"/>
              </a:ext>
            </a:extLst>
          </p:cNvPr>
          <p:cNvSpPr/>
          <p:nvPr/>
        </p:nvSpPr>
        <p:spPr>
          <a:xfrm>
            <a:off x="2775026" y="3646503"/>
            <a:ext cx="2592274" cy="2663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02021AD6-E345-4EC2-AFFE-CC28678308CA}"/>
              </a:ext>
            </a:extLst>
          </p:cNvPr>
          <p:cNvSpPr txBox="1"/>
          <p:nvPr/>
        </p:nvSpPr>
        <p:spPr>
          <a:xfrm>
            <a:off x="2989541" y="3548833"/>
            <a:ext cx="19247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bg1"/>
                </a:solidFill>
              </a:rPr>
              <a:t>Durée 1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A2EAC89D-BD51-40BE-94E8-A25D05A699FD}"/>
              </a:ext>
            </a:extLst>
          </p:cNvPr>
          <p:cNvCxnSpPr>
            <a:cxnSpLocks/>
          </p:cNvCxnSpPr>
          <p:nvPr/>
        </p:nvCxnSpPr>
        <p:spPr>
          <a:xfrm>
            <a:off x="7727286" y="3529954"/>
            <a:ext cx="0" cy="856695"/>
          </a:xfrm>
          <a:prstGeom prst="line">
            <a:avLst/>
          </a:prstGeom>
          <a:ln w="57150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8" name="ZoneTexte 17">
            <a:extLst>
              <a:ext uri="{FF2B5EF4-FFF2-40B4-BE49-F238E27FC236}">
                <a16:creationId xmlns:a16="http://schemas.microsoft.com/office/drawing/2014/main" id="{6FC4EE79-1009-4195-AD95-41507AC19094}"/>
              </a:ext>
            </a:extLst>
          </p:cNvPr>
          <p:cNvSpPr txBox="1"/>
          <p:nvPr/>
        </p:nvSpPr>
        <p:spPr>
          <a:xfrm>
            <a:off x="7246650" y="4480971"/>
            <a:ext cx="19247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Présent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DCE00C83-58E3-4226-92DC-B67F8BB789FD}"/>
              </a:ext>
            </a:extLst>
          </p:cNvPr>
          <p:cNvSpPr txBox="1"/>
          <p:nvPr/>
        </p:nvSpPr>
        <p:spPr>
          <a:xfrm>
            <a:off x="5011688" y="4326839"/>
            <a:ext cx="19247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Moment 1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7293E3AD-B8F1-4029-8BD1-B2039AA5ED8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562" b="50418"/>
          <a:stretch/>
        </p:blipFill>
        <p:spPr>
          <a:xfrm>
            <a:off x="0" y="445982"/>
            <a:ext cx="474133" cy="561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1753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Phrase 1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F67D6D98-A1E4-4CC9-9006-CE264F82F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5799" y="2449902"/>
            <a:ext cx="8596668" cy="2774689"/>
          </a:xfrm>
        </p:spPr>
        <p:txBody>
          <a:bodyPr>
            <a:normAutofit/>
          </a:bodyPr>
          <a:lstStyle/>
          <a:p>
            <a:r>
              <a:rPr lang="fr-FR" sz="4400" dirty="0"/>
              <a:t>Pendant que Noa jouait au tennis, il a cassé la vitre.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F694681-C516-45BD-88D8-53829C1378B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562" b="50418"/>
          <a:stretch/>
        </p:blipFill>
        <p:spPr>
          <a:xfrm>
            <a:off x="0" y="445982"/>
            <a:ext cx="474133" cy="561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0785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Phrase 1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F67D6D98-A1E4-4CC9-9006-CE264F82F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5799" y="2449902"/>
            <a:ext cx="8596668" cy="2774689"/>
          </a:xfrm>
        </p:spPr>
        <p:txBody>
          <a:bodyPr>
            <a:normAutofit/>
          </a:bodyPr>
          <a:lstStyle/>
          <a:p>
            <a:r>
              <a:rPr lang="fr-FR" sz="4400" dirty="0"/>
              <a:t>Pendant que Noa jouait au tennis, il a cassé la vitre.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7F2A681C-3546-4E7F-B694-C6C5D37F7D0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562" b="50418"/>
          <a:stretch/>
        </p:blipFill>
        <p:spPr>
          <a:xfrm>
            <a:off x="0" y="445982"/>
            <a:ext cx="474133" cy="561551"/>
          </a:xfrm>
          <a:prstGeom prst="rect">
            <a:avLst/>
          </a:prstGeom>
        </p:spPr>
      </p:pic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E323AB89-2547-4775-8C6F-9F2103766EB9}"/>
              </a:ext>
            </a:extLst>
          </p:cNvPr>
          <p:cNvCxnSpPr/>
          <p:nvPr/>
        </p:nvCxnSpPr>
        <p:spPr>
          <a:xfrm>
            <a:off x="2385078" y="4280072"/>
            <a:ext cx="6667130" cy="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22" name="Groupe 21">
            <a:extLst>
              <a:ext uri="{FF2B5EF4-FFF2-40B4-BE49-F238E27FC236}">
                <a16:creationId xmlns:a16="http://schemas.microsoft.com/office/drawing/2014/main" id="{4E602017-3594-4046-A3F7-73824449C391}"/>
              </a:ext>
            </a:extLst>
          </p:cNvPr>
          <p:cNvGrpSpPr/>
          <p:nvPr/>
        </p:nvGrpSpPr>
        <p:grpSpPr>
          <a:xfrm>
            <a:off x="4665997" y="3836376"/>
            <a:ext cx="2105291" cy="1418993"/>
            <a:chOff x="6764274" y="4161407"/>
            <a:chExt cx="2105291" cy="1418993"/>
          </a:xfrm>
        </p:grpSpPr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4CA61D7A-7DA7-49E5-9F09-7C7412B37CDF}"/>
                </a:ext>
              </a:extLst>
            </p:cNvPr>
            <p:cNvCxnSpPr>
              <a:cxnSpLocks/>
            </p:cNvCxnSpPr>
            <p:nvPr/>
          </p:nvCxnSpPr>
          <p:spPr>
            <a:xfrm>
              <a:off x="7278209" y="4161407"/>
              <a:ext cx="0" cy="856695"/>
            </a:xfrm>
            <a:prstGeom prst="line">
              <a:avLst/>
            </a:prstGeom>
            <a:ln w="57150">
              <a:solidFill>
                <a:srgbClr val="00B050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sp>
          <p:nvSpPr>
            <p:cNvPr id="24" name="ZoneTexte 23">
              <a:extLst>
                <a:ext uri="{FF2B5EF4-FFF2-40B4-BE49-F238E27FC236}">
                  <a16:creationId xmlns:a16="http://schemas.microsoft.com/office/drawing/2014/main" id="{6037FBEE-1A61-4881-9C59-3D6A5D306D8D}"/>
                </a:ext>
              </a:extLst>
            </p:cNvPr>
            <p:cNvSpPr txBox="1"/>
            <p:nvPr/>
          </p:nvSpPr>
          <p:spPr>
            <a:xfrm>
              <a:off x="6764274" y="5180290"/>
              <a:ext cx="21052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000" dirty="0"/>
                <a:t>Il a cassé la vitre</a:t>
              </a:r>
            </a:p>
          </p:txBody>
        </p:sp>
      </p:grpSp>
      <p:grpSp>
        <p:nvGrpSpPr>
          <p:cNvPr id="25" name="Groupe 24">
            <a:extLst>
              <a:ext uri="{FF2B5EF4-FFF2-40B4-BE49-F238E27FC236}">
                <a16:creationId xmlns:a16="http://schemas.microsoft.com/office/drawing/2014/main" id="{2C19C935-0475-4AC0-A392-4129AF7DD28E}"/>
              </a:ext>
            </a:extLst>
          </p:cNvPr>
          <p:cNvGrpSpPr/>
          <p:nvPr/>
        </p:nvGrpSpPr>
        <p:grpSpPr>
          <a:xfrm>
            <a:off x="6669641" y="3780196"/>
            <a:ext cx="2105291" cy="1418993"/>
            <a:chOff x="6764274" y="4161407"/>
            <a:chExt cx="2105291" cy="1418993"/>
          </a:xfrm>
        </p:grpSpPr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D0D6A082-6514-4AA6-9A33-72DD344AFAD3}"/>
                </a:ext>
              </a:extLst>
            </p:cNvPr>
            <p:cNvCxnSpPr>
              <a:cxnSpLocks/>
            </p:cNvCxnSpPr>
            <p:nvPr/>
          </p:nvCxnSpPr>
          <p:spPr>
            <a:xfrm>
              <a:off x="7278209" y="4161407"/>
              <a:ext cx="0" cy="856695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sp>
          <p:nvSpPr>
            <p:cNvPr id="27" name="ZoneTexte 26">
              <a:extLst>
                <a:ext uri="{FF2B5EF4-FFF2-40B4-BE49-F238E27FC236}">
                  <a16:creationId xmlns:a16="http://schemas.microsoft.com/office/drawing/2014/main" id="{02415BBA-D37B-4DA5-A8F5-3866C21FAF78}"/>
                </a:ext>
              </a:extLst>
            </p:cNvPr>
            <p:cNvSpPr txBox="1"/>
            <p:nvPr/>
          </p:nvSpPr>
          <p:spPr>
            <a:xfrm>
              <a:off x="6764274" y="5180290"/>
              <a:ext cx="21052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000" dirty="0"/>
                <a:t>Présent</a:t>
              </a:r>
            </a:p>
          </p:txBody>
        </p:sp>
      </p:grpSp>
      <p:grpSp>
        <p:nvGrpSpPr>
          <p:cNvPr id="28" name="Groupe 27">
            <a:extLst>
              <a:ext uri="{FF2B5EF4-FFF2-40B4-BE49-F238E27FC236}">
                <a16:creationId xmlns:a16="http://schemas.microsoft.com/office/drawing/2014/main" id="{57FB09D2-6AB9-4F26-953D-CD3ECEC9B5D0}"/>
              </a:ext>
            </a:extLst>
          </p:cNvPr>
          <p:cNvGrpSpPr/>
          <p:nvPr/>
        </p:nvGrpSpPr>
        <p:grpSpPr>
          <a:xfrm>
            <a:off x="3419718" y="3910740"/>
            <a:ext cx="2592274" cy="400110"/>
            <a:chOff x="2343705" y="4220423"/>
            <a:chExt cx="2592274" cy="400110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EEC76CF-454C-4106-BCB4-B8FBF69AC9D5}"/>
                </a:ext>
              </a:extLst>
            </p:cNvPr>
            <p:cNvSpPr/>
            <p:nvPr/>
          </p:nvSpPr>
          <p:spPr>
            <a:xfrm>
              <a:off x="2343705" y="4268339"/>
              <a:ext cx="2592274" cy="26632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" name="ZoneTexte 29">
              <a:extLst>
                <a:ext uri="{FF2B5EF4-FFF2-40B4-BE49-F238E27FC236}">
                  <a16:creationId xmlns:a16="http://schemas.microsoft.com/office/drawing/2014/main" id="{3321ED11-F77A-40E2-8C98-1378D7C510C2}"/>
                </a:ext>
              </a:extLst>
            </p:cNvPr>
            <p:cNvSpPr txBox="1"/>
            <p:nvPr/>
          </p:nvSpPr>
          <p:spPr>
            <a:xfrm>
              <a:off x="2545901" y="4220423"/>
              <a:ext cx="23900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000" dirty="0">
                  <a:solidFill>
                    <a:schemeClr val="bg1"/>
                  </a:solidFill>
                </a:rPr>
                <a:t>Noa jouait au tennis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025727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Phrase 2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F67D6D98-A1E4-4CC9-9006-CE264F82F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5799" y="2449902"/>
            <a:ext cx="8596668" cy="2774689"/>
          </a:xfrm>
        </p:spPr>
        <p:txBody>
          <a:bodyPr>
            <a:normAutofit/>
          </a:bodyPr>
          <a:lstStyle/>
          <a:p>
            <a:r>
              <a:rPr lang="fr-FR" sz="4400" dirty="0"/>
              <a:t>Au moment où le courant a été coupé, j’ai sursauté.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E3B7C40B-4853-40CF-AFB5-0FCA23787A5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562" b="50418"/>
          <a:stretch/>
        </p:blipFill>
        <p:spPr>
          <a:xfrm>
            <a:off x="0" y="445982"/>
            <a:ext cx="474133" cy="561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92091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682</TotalTime>
  <Words>424</Words>
  <Application>Microsoft Office PowerPoint</Application>
  <PresentationFormat>Grand écran</PresentationFormat>
  <Paragraphs>87</Paragraphs>
  <Slides>21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5" baseType="lpstr">
      <vt:lpstr>Arial</vt:lpstr>
      <vt:lpstr>Calibri</vt:lpstr>
      <vt:lpstr>Calibri Light</vt:lpstr>
      <vt:lpstr>Thème Office</vt:lpstr>
      <vt:lpstr>Atelier 3 </vt:lpstr>
      <vt:lpstr>Présentation PowerPoint</vt:lpstr>
      <vt:lpstr>Phrase 1</vt:lpstr>
      <vt:lpstr>Phrase 2</vt:lpstr>
      <vt:lpstr>Phrase 3</vt:lpstr>
      <vt:lpstr>Présentation PowerPoint</vt:lpstr>
      <vt:lpstr>Phrase 1</vt:lpstr>
      <vt:lpstr>Phrase 1</vt:lpstr>
      <vt:lpstr>Phrase 2</vt:lpstr>
      <vt:lpstr>Phrase 2</vt:lpstr>
      <vt:lpstr>Phrase 3</vt:lpstr>
      <vt:lpstr>Phrase 3</vt:lpstr>
      <vt:lpstr>Présentation PowerPoint</vt:lpstr>
      <vt:lpstr>Phrase 1</vt:lpstr>
      <vt:lpstr>Phrase 1</vt:lpstr>
      <vt:lpstr>Phrase 2</vt:lpstr>
      <vt:lpstr>Phrase 2</vt:lpstr>
      <vt:lpstr>Phrase 3</vt:lpstr>
      <vt:lpstr>Phrase 3</vt:lpstr>
      <vt:lpstr>Présentation PowerPoint</vt:lpstr>
      <vt:lpstr>Termine les phrases en respectant la concordance des temps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29</cp:revision>
  <dcterms:created xsi:type="dcterms:W3CDTF">2021-07-17T07:25:24Z</dcterms:created>
  <dcterms:modified xsi:type="dcterms:W3CDTF">2021-12-12T20:42:54Z</dcterms:modified>
</cp:coreProperties>
</file>